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76BE4E9-F873-46C5-991E-DF4D71813F4B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8D9FE77-6865-45D2-B158-EC283B26D038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271194"/>
            <a:ext cx="5943600" cy="904568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PESQUISA DA CESTA BÁSICA DE ALIMENTOS CASCAVEL - PARANÁ </a:t>
            </a:r>
            <a:r>
              <a:rPr lang="pt-BR" sz="2400" b="1" dirty="0" err="1" smtClean="0">
                <a:solidFill>
                  <a:srgbClr val="FF0000"/>
                </a:solidFill>
                <a:latin typeface="Bell MT" panose="02020503060305020303" pitchFamily="18" charset="0"/>
              </a:rPr>
              <a:t>SETEMBRo</a:t>
            </a:r>
            <a: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>de </a:t>
            </a:r>
            <a:r>
              <a:rPr lang="pt-BR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2022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575" y="1295400"/>
            <a:ext cx="8585860" cy="5334000"/>
          </a:xfrm>
        </p:spPr>
        <p:txBody>
          <a:bodyPr>
            <a:normAutofit/>
          </a:bodyPr>
          <a:lstStyle/>
          <a:p>
            <a:pPr marL="82296" algn="just"/>
            <a:r>
              <a:rPr lang="pt-BR" sz="2800" dirty="0" smtClean="0">
                <a:latin typeface="Bell MT" panose="02020503060305020303" pitchFamily="18" charset="0"/>
              </a:rPr>
              <a:t>Em </a:t>
            </a:r>
            <a:r>
              <a:rPr lang="pt-BR" sz="2800" dirty="0" smtClean="0">
                <a:solidFill>
                  <a:srgbClr val="FFC000"/>
                </a:solidFill>
                <a:latin typeface="Bell MT" panose="02020503060305020303" pitchFamily="18" charset="0"/>
              </a:rPr>
              <a:t>setembr</a:t>
            </a:r>
            <a:r>
              <a:rPr lang="pt-BR" sz="2800" dirty="0" smtClean="0">
                <a:solidFill>
                  <a:srgbClr val="FFC000"/>
                </a:solidFill>
                <a:latin typeface="Bell MT" panose="02020503060305020303" pitchFamily="18" charset="0"/>
              </a:rPr>
              <a:t>o </a:t>
            </a:r>
            <a:r>
              <a:rPr lang="pt-BR" sz="2800" dirty="0">
                <a:solidFill>
                  <a:srgbClr val="FFC000"/>
                </a:solidFill>
                <a:latin typeface="Bell MT" panose="02020503060305020303" pitchFamily="18" charset="0"/>
              </a:rPr>
              <a:t>de </a:t>
            </a:r>
            <a:r>
              <a:rPr lang="pt-BR" sz="2800" dirty="0" smtClean="0">
                <a:solidFill>
                  <a:srgbClr val="FFC000"/>
                </a:solidFill>
                <a:latin typeface="Bell MT" panose="02020503060305020303" pitchFamily="18" charset="0"/>
              </a:rPr>
              <a:t>2022</a:t>
            </a:r>
            <a:r>
              <a:rPr lang="pt-BR" sz="2800" dirty="0" smtClean="0">
                <a:latin typeface="Bell MT" panose="02020503060305020303" pitchFamily="18" charset="0"/>
              </a:rPr>
              <a:t>, o valor </a:t>
            </a:r>
            <a:r>
              <a:rPr lang="pt-BR" sz="2800" dirty="0">
                <a:latin typeface="Bell MT" panose="02020503060305020303" pitchFamily="18" charset="0"/>
              </a:rPr>
              <a:t>da </a:t>
            </a:r>
            <a:r>
              <a:rPr lang="pt-BR" sz="2800" b="1" dirty="0">
                <a:solidFill>
                  <a:srgbClr val="00B050"/>
                </a:solidFill>
                <a:latin typeface="Bell MT" panose="02020503060305020303" pitchFamily="18" charset="0"/>
              </a:rPr>
              <a:t>cesta básica </a:t>
            </a:r>
            <a:r>
              <a:rPr lang="pt-BR" sz="2800" b="1" dirty="0" smtClean="0">
                <a:solidFill>
                  <a:srgbClr val="00B050"/>
                </a:solidFill>
                <a:latin typeface="Bell MT" panose="02020503060305020303" pitchFamily="18" charset="0"/>
              </a:rPr>
              <a:t>individual de </a:t>
            </a:r>
            <a:r>
              <a:rPr lang="pt-BR" sz="2800" b="1" dirty="0">
                <a:solidFill>
                  <a:srgbClr val="00B050"/>
                </a:solidFill>
                <a:latin typeface="Bell MT" panose="02020503060305020303" pitchFamily="18" charset="0"/>
              </a:rPr>
              <a:t>alimentos</a:t>
            </a:r>
            <a:r>
              <a:rPr lang="pt-BR" sz="2800" dirty="0">
                <a:latin typeface="Bell MT" panose="02020503060305020303" pitchFamily="18" charset="0"/>
              </a:rPr>
              <a:t> </a:t>
            </a:r>
            <a:r>
              <a:rPr lang="pt-BR" sz="2800" dirty="0" smtClean="0">
                <a:latin typeface="Bell MT" panose="02020503060305020303" pitchFamily="18" charset="0"/>
              </a:rPr>
              <a:t>no município de </a:t>
            </a:r>
            <a:r>
              <a:rPr lang="pt-BR" sz="2800" b="1" dirty="0" smtClean="0">
                <a:solidFill>
                  <a:srgbClr val="00B0F0"/>
                </a:solidFill>
                <a:latin typeface="Bell MT" panose="02020503060305020303" pitchFamily="18" charset="0"/>
              </a:rPr>
              <a:t>Cascavel</a:t>
            </a:r>
            <a:r>
              <a:rPr lang="pt-BR" sz="2800" dirty="0" smtClean="0">
                <a:latin typeface="Bell MT" panose="02020503060305020303" pitchFamily="18" charset="0"/>
              </a:rPr>
              <a:t>, comparado </a:t>
            </a:r>
            <a:r>
              <a:rPr lang="pt-BR" sz="2800" dirty="0">
                <a:latin typeface="Bell MT" panose="02020503060305020303" pitchFamily="18" charset="0"/>
              </a:rPr>
              <a:t>com </a:t>
            </a:r>
            <a:r>
              <a:rPr lang="pt-BR" sz="2800" dirty="0" smtClean="0">
                <a:latin typeface="Bell MT" panose="02020503060305020303" pitchFamily="18" charset="0"/>
              </a:rPr>
              <a:t>agosto </a:t>
            </a:r>
            <a:r>
              <a:rPr lang="pt-BR" sz="2800" dirty="0">
                <a:latin typeface="Bell MT" panose="02020503060305020303" pitchFamily="18" charset="0"/>
              </a:rPr>
              <a:t>de </a:t>
            </a:r>
            <a:r>
              <a:rPr lang="pt-BR" sz="2800" dirty="0" smtClean="0">
                <a:latin typeface="Bell MT" panose="02020503060305020303" pitchFamily="18" charset="0"/>
              </a:rPr>
              <a:t>2022, subiu </a:t>
            </a:r>
            <a:r>
              <a:rPr lang="pt-BR" sz="2800" b="1" dirty="0" smtClean="0">
                <a:solidFill>
                  <a:srgbClr val="0070C0"/>
                </a:solidFill>
                <a:latin typeface="Bell MT" panose="02020503060305020303" pitchFamily="18" charset="0"/>
              </a:rPr>
              <a:t>2,58</a:t>
            </a:r>
            <a:r>
              <a:rPr lang="pt-BR" sz="2800" dirty="0" smtClean="0">
                <a:latin typeface="Bell MT" panose="02020503060305020303" pitchFamily="18" charset="0"/>
              </a:rPr>
              <a:t>%</a:t>
            </a:r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  <a:latin typeface="Bell MT" panose="02020503060305020303" pitchFamily="18" charset="0"/>
              </a:rPr>
              <a:t>, </a:t>
            </a:r>
            <a:r>
              <a:rPr lang="pt-BR" sz="2800" dirty="0">
                <a:latin typeface="Bell MT" panose="02020503060305020303" pitchFamily="18" charset="0"/>
              </a:rPr>
              <a:t>passando de </a:t>
            </a:r>
            <a:r>
              <a:rPr lang="pt-BR" sz="2800" dirty="0" smtClean="0">
                <a:latin typeface="Bell MT" panose="02020503060305020303" pitchFamily="18" charset="0"/>
              </a:rPr>
              <a:t>R$606,86 </a:t>
            </a:r>
            <a:r>
              <a:rPr lang="pt-BR" sz="2800" dirty="0" smtClean="0">
                <a:latin typeface="Bell MT" panose="02020503060305020303" pitchFamily="18" charset="0"/>
              </a:rPr>
              <a:t>para </a:t>
            </a:r>
            <a:r>
              <a:rPr lang="pt-BR" sz="2800" dirty="0" smtClean="0">
                <a:latin typeface="Bell MT" panose="02020503060305020303" pitchFamily="18" charset="0"/>
              </a:rPr>
              <a:t>R$622,53.</a:t>
            </a:r>
            <a:endParaRPr lang="pt-BR" sz="2800" dirty="0" smtClean="0">
              <a:latin typeface="Bell MT" panose="02020503060305020303" pitchFamily="18" charset="0"/>
            </a:endParaRPr>
          </a:p>
          <a:p>
            <a:pPr marL="82296" indent="0">
              <a:buNone/>
            </a:pPr>
            <a:endParaRPr lang="pt-BR" sz="2800" b="1" dirty="0">
              <a:solidFill>
                <a:schemeClr val="bg2">
                  <a:lumMod val="50000"/>
                </a:schemeClr>
              </a:solidFill>
              <a:latin typeface="Bell MT" panose="02020503060305020303" pitchFamily="18" charset="0"/>
            </a:endParaRPr>
          </a:p>
          <a:p>
            <a:pPr marL="82296" indent="0">
              <a:buNone/>
            </a:pPr>
            <a:r>
              <a:rPr lang="pt-BR" sz="2800" dirty="0">
                <a:latin typeface="Bell MT" panose="02020503060305020303" pitchFamily="18" charset="0"/>
              </a:rPr>
              <a:t>Os </a:t>
            </a:r>
            <a:r>
              <a:rPr lang="pt-BR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Bell MT" panose="02020503060305020303" pitchFamily="18" charset="0"/>
              </a:rPr>
              <a:t>produtos</a:t>
            </a:r>
            <a:r>
              <a:rPr lang="pt-BR" sz="2800" dirty="0">
                <a:latin typeface="Bell MT" panose="02020503060305020303" pitchFamily="18" charset="0"/>
              </a:rPr>
              <a:t> que </a:t>
            </a:r>
            <a:r>
              <a:rPr lang="pt-BR" sz="2800" b="1" dirty="0">
                <a:solidFill>
                  <a:srgbClr val="7030A0"/>
                </a:solidFill>
                <a:latin typeface="Bell MT" panose="02020503060305020303" pitchFamily="18" charset="0"/>
              </a:rPr>
              <a:t>mais </a:t>
            </a:r>
            <a:r>
              <a:rPr lang="pt-BR" sz="2800" b="1" dirty="0" smtClean="0">
                <a:solidFill>
                  <a:srgbClr val="7030A0"/>
                </a:solidFill>
                <a:latin typeface="Bell MT" panose="02020503060305020303" pitchFamily="18" charset="0"/>
              </a:rPr>
              <a:t>aumentaram</a:t>
            </a:r>
            <a:r>
              <a:rPr lang="pt-BR" sz="2800" dirty="0" smtClean="0">
                <a:latin typeface="Bell MT" panose="02020503060305020303" pitchFamily="18" charset="0"/>
              </a:rPr>
              <a:t> </a:t>
            </a:r>
            <a:r>
              <a:rPr lang="pt-BR" sz="2800" dirty="0" smtClean="0">
                <a:latin typeface="Bell MT" panose="02020503060305020303" pitchFamily="18" charset="0"/>
              </a:rPr>
              <a:t>foram:</a:t>
            </a:r>
          </a:p>
          <a:p>
            <a:pPr marL="911225" indent="-911225">
              <a:buFont typeface="Wingdings" panose="05000000000000000000" pitchFamily="2" charset="2"/>
              <a:buChar char="v"/>
            </a:pPr>
            <a:r>
              <a:rPr lang="pt-BR" sz="2800" dirty="0" smtClean="0">
                <a:latin typeface="Bell MT" panose="02020503060305020303" pitchFamily="18" charset="0"/>
              </a:rPr>
              <a:t>a batata </a:t>
            </a:r>
            <a:r>
              <a:rPr lang="pt-BR" sz="2800" dirty="0" smtClean="0">
                <a:latin typeface="Bell MT" panose="02020503060305020303" pitchFamily="18" charset="0"/>
              </a:rPr>
              <a:t>(26,95%);</a:t>
            </a:r>
            <a:endParaRPr lang="pt-BR" sz="2800" dirty="0" smtClean="0">
              <a:latin typeface="Bell MT" panose="02020503060305020303" pitchFamily="18" charset="0"/>
            </a:endParaRPr>
          </a:p>
          <a:p>
            <a:pPr marL="911225" indent="-911225">
              <a:buFont typeface="Wingdings" panose="05000000000000000000" pitchFamily="2" charset="2"/>
              <a:buChar char="v"/>
            </a:pPr>
            <a:r>
              <a:rPr lang="pt-BR" sz="2800" dirty="0">
                <a:latin typeface="Bell MT" panose="02020503060305020303" pitchFamily="18" charset="0"/>
              </a:rPr>
              <a:t>a banana </a:t>
            </a:r>
            <a:r>
              <a:rPr lang="pt-BR" sz="2800" dirty="0">
                <a:latin typeface="Bell MT" panose="02020503060305020303" pitchFamily="18" charset="0"/>
              </a:rPr>
              <a:t>(</a:t>
            </a:r>
            <a:r>
              <a:rPr lang="pt-BR" sz="2800" dirty="0" smtClean="0">
                <a:latin typeface="Bell MT" panose="02020503060305020303" pitchFamily="18" charset="0"/>
              </a:rPr>
              <a:t>16,25%) </a:t>
            </a:r>
            <a:r>
              <a:rPr lang="pt-BR" sz="2800" dirty="0" smtClean="0">
                <a:latin typeface="Bell MT" panose="02020503060305020303" pitchFamily="18" charset="0"/>
              </a:rPr>
              <a:t>e; </a:t>
            </a:r>
          </a:p>
          <a:p>
            <a:pPr marL="911225" indent="-911225">
              <a:buFont typeface="Wingdings" panose="05000000000000000000" pitchFamily="2" charset="2"/>
              <a:buChar char="v"/>
            </a:pPr>
            <a:r>
              <a:rPr lang="pt-BR" sz="2800" dirty="0" smtClean="0">
                <a:latin typeface="Bell MT" panose="02020503060305020303" pitchFamily="18" charset="0"/>
              </a:rPr>
              <a:t>o pão francês  (15,38%).</a:t>
            </a:r>
            <a:endParaRPr lang="pt-BR" sz="2800" dirty="0" smtClean="0">
              <a:latin typeface="Bell MT" panose="02020503060305020303" pitchFamily="18" charset="0"/>
            </a:endParaRPr>
          </a:p>
          <a:p>
            <a:pPr marL="0" indent="0">
              <a:buNone/>
            </a:pPr>
            <a:endParaRPr lang="pt-BR" sz="2800" b="1" dirty="0">
              <a:solidFill>
                <a:schemeClr val="bg2">
                  <a:lumMod val="50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1026" name="Picture 2" descr="logo-unioeste-pq - EducaB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5218" cy="117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6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35" t="24167" r="22460" b="9880"/>
          <a:stretch/>
        </p:blipFill>
        <p:spPr bwMode="auto">
          <a:xfrm>
            <a:off x="7772400" y="7937"/>
            <a:ext cx="1219200" cy="117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321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27508" y="465138"/>
            <a:ext cx="6444892" cy="1058862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Bell MT" panose="02020503060305020303" pitchFamily="18" charset="0"/>
              </a:rPr>
              <a:t>Poder de compra do </a:t>
            </a:r>
            <a:r>
              <a:rPr lang="pt-BR" sz="32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>trabalhador EM CASCAVEL</a:t>
            </a:r>
            <a: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/>
            </a:r>
            <a:b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</a:br>
            <a:endParaRPr lang="pt-BR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575" y="1905000"/>
            <a:ext cx="8683625" cy="4724400"/>
          </a:xfrm>
        </p:spPr>
        <p:txBody>
          <a:bodyPr>
            <a:normAutofit/>
          </a:bodyPr>
          <a:lstStyle/>
          <a:p>
            <a:pPr marL="82296" algn="just"/>
            <a:r>
              <a:rPr lang="pt-BR" sz="3600" dirty="0" smtClean="0">
                <a:latin typeface="Bell MT" panose="02020503060305020303" pitchFamily="18" charset="0"/>
              </a:rPr>
              <a:t>Este aumento fez com que </a:t>
            </a:r>
            <a:r>
              <a:rPr lang="pt-BR" sz="3600" dirty="0">
                <a:latin typeface="Bell MT" panose="02020503060305020303" pitchFamily="18" charset="0"/>
              </a:rPr>
              <a:t>o gasto com alimentos em </a:t>
            </a:r>
            <a:r>
              <a:rPr lang="pt-BR" sz="3600" dirty="0" smtClean="0">
                <a:latin typeface="Bell MT" panose="02020503060305020303" pitchFamily="18" charset="0"/>
              </a:rPr>
              <a:t>relação ao </a:t>
            </a:r>
            <a:r>
              <a:rPr lang="pt-BR" sz="3600" dirty="0" smtClean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</a:rPr>
              <a:t>salário mínimo</a:t>
            </a:r>
            <a:r>
              <a:rPr lang="pt-BR" sz="3600" dirty="0" smtClean="0">
                <a:latin typeface="Bell MT" panose="02020503060305020303" pitchFamily="18" charset="0"/>
              </a:rPr>
              <a:t>:</a:t>
            </a:r>
          </a:p>
          <a:p>
            <a:pPr marL="653796" indent="-571500" algn="just">
              <a:buFont typeface="Wingdings" panose="05000000000000000000" pitchFamily="2" charset="2"/>
              <a:buChar char="ü"/>
            </a:pPr>
            <a:r>
              <a:rPr lang="pt-BR" sz="3600" dirty="0" smtClean="0">
                <a:solidFill>
                  <a:schemeClr val="accent5">
                    <a:lumMod val="75000"/>
                  </a:schemeClr>
                </a:solidFill>
                <a:latin typeface="Bell MT" panose="02020503060305020303" pitchFamily="18" charset="0"/>
              </a:rPr>
              <a:t>bruto</a:t>
            </a:r>
            <a:r>
              <a:rPr lang="pt-BR" sz="3600" dirty="0" smtClean="0">
                <a:latin typeface="Bell MT" panose="02020503060305020303" pitchFamily="18" charset="0"/>
              </a:rPr>
              <a:t> </a:t>
            </a:r>
            <a:r>
              <a:rPr lang="pt-BR" sz="3600" dirty="0">
                <a:latin typeface="Bell MT" panose="02020503060305020303" pitchFamily="18" charset="0"/>
              </a:rPr>
              <a:t>aumentasse </a:t>
            </a:r>
            <a:r>
              <a:rPr lang="pt-BR" sz="3600" dirty="0" smtClean="0">
                <a:latin typeface="Bell MT" panose="02020503060305020303" pitchFamily="18" charset="0"/>
              </a:rPr>
              <a:t>de 50,07</a:t>
            </a:r>
            <a:r>
              <a:rPr lang="pt-BR" sz="3600" dirty="0">
                <a:latin typeface="Bell MT" panose="02020503060305020303" pitchFamily="18" charset="0"/>
              </a:rPr>
              <a:t>% em agosto de 2022 para 51,36% </a:t>
            </a:r>
            <a:r>
              <a:rPr lang="pt-BR" sz="3600" dirty="0" smtClean="0">
                <a:latin typeface="Bell MT" panose="02020503060305020303" pitchFamily="18" charset="0"/>
              </a:rPr>
              <a:t>em setembro </a:t>
            </a:r>
            <a:r>
              <a:rPr lang="pt-BR" sz="3600" dirty="0">
                <a:latin typeface="Bell MT" panose="02020503060305020303" pitchFamily="18" charset="0"/>
              </a:rPr>
              <a:t>de 2022. </a:t>
            </a:r>
            <a:endParaRPr lang="pt-BR" sz="3600" dirty="0" smtClean="0">
              <a:latin typeface="Bell MT" panose="02020503060305020303" pitchFamily="18" charset="0"/>
            </a:endParaRPr>
          </a:p>
          <a:p>
            <a:pPr marL="653796" indent="-571500" algn="just">
              <a:buFont typeface="Wingdings" panose="05000000000000000000" pitchFamily="2" charset="2"/>
              <a:buChar char="ü"/>
            </a:pPr>
            <a:r>
              <a:rPr lang="pt-BR" sz="3600" dirty="0" smtClean="0">
                <a:solidFill>
                  <a:srgbClr val="00B0F0"/>
                </a:solidFill>
                <a:latin typeface="Bell MT" panose="02020503060305020303" pitchFamily="18" charset="0"/>
              </a:rPr>
              <a:t>líquido</a:t>
            </a:r>
            <a:r>
              <a:rPr lang="pt-BR" sz="3600" dirty="0" smtClean="0">
                <a:latin typeface="Bell MT" panose="02020503060305020303" pitchFamily="18" charset="0"/>
              </a:rPr>
              <a:t> passasse </a:t>
            </a:r>
            <a:r>
              <a:rPr lang="pt-BR" sz="3600" dirty="0">
                <a:latin typeface="Bell MT" panose="02020503060305020303" pitchFamily="18" charset="0"/>
              </a:rPr>
              <a:t>de 54,13% para 55,53% </a:t>
            </a:r>
            <a:r>
              <a:rPr lang="pt-BR" sz="3600" dirty="0" smtClean="0">
                <a:latin typeface="Bell MT" panose="02020503060305020303" pitchFamily="18" charset="0"/>
              </a:rPr>
              <a:t>no mesmo período</a:t>
            </a:r>
            <a:r>
              <a:rPr lang="pt-BR" sz="3600" dirty="0">
                <a:latin typeface="Bell MT" panose="02020503060305020303" pitchFamily="18" charset="0"/>
              </a:rPr>
              <a:t>.</a:t>
            </a:r>
            <a:endParaRPr lang="pt-BR" b="1" dirty="0">
              <a:solidFill>
                <a:schemeClr val="bg2">
                  <a:lumMod val="50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1026" name="Picture 2" descr="logo-unioeste-pq - EducaB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5218" cy="117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6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35" t="24167" r="22460" b="9880"/>
          <a:stretch/>
        </p:blipFill>
        <p:spPr bwMode="auto">
          <a:xfrm>
            <a:off x="7772400" y="7937"/>
            <a:ext cx="1219200" cy="117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0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6510" y="160338"/>
            <a:ext cx="5943600" cy="1219200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>Análise Comparativa com outros Municípios</a:t>
            </a:r>
            <a:r>
              <a:rPr lang="pt-BR" sz="20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/>
            </a:r>
            <a:b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</a:br>
            <a:endParaRPr lang="pt-BR" sz="24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575" y="1447800"/>
            <a:ext cx="8683625" cy="5181600"/>
          </a:xfrm>
        </p:spPr>
        <p:txBody>
          <a:bodyPr>
            <a:normAutofit/>
          </a:bodyPr>
          <a:lstStyle/>
          <a:p>
            <a:pPr marL="82296" algn="just"/>
            <a:r>
              <a:rPr lang="pt-BR" sz="3600" dirty="0">
                <a:latin typeface="Bell MT" panose="02020503060305020303" pitchFamily="18" charset="0"/>
              </a:rPr>
              <a:t>Na </a:t>
            </a:r>
            <a:r>
              <a:rPr lang="pt-BR" sz="3600" dirty="0" smtClean="0">
                <a:latin typeface="Bell MT" panose="02020503060305020303" pitchFamily="18" charset="0"/>
              </a:rPr>
              <a:t>região </a:t>
            </a:r>
            <a:r>
              <a:rPr lang="pt-BR" sz="3600" b="1" dirty="0" smtClean="0">
                <a:solidFill>
                  <a:srgbClr val="0070C0"/>
                </a:solidFill>
                <a:latin typeface="Bell MT" panose="02020503060305020303" pitchFamily="18" charset="0"/>
              </a:rPr>
              <a:t>Oeste paranaense</a:t>
            </a:r>
            <a:r>
              <a:rPr lang="pt-BR" sz="3600" dirty="0" smtClean="0">
                <a:latin typeface="Bell MT" panose="02020503060305020303" pitchFamily="18" charset="0"/>
              </a:rPr>
              <a:t>, </a:t>
            </a:r>
            <a:r>
              <a:rPr lang="pt-BR" sz="3600" dirty="0">
                <a:latin typeface="Bell MT" panose="02020503060305020303" pitchFamily="18" charset="0"/>
              </a:rPr>
              <a:t>o valor da cesta </a:t>
            </a:r>
            <a:r>
              <a:rPr lang="pt-BR" sz="3600" dirty="0" smtClean="0">
                <a:latin typeface="Bell MT" panose="02020503060305020303" pitchFamily="18" charset="0"/>
              </a:rPr>
              <a:t>básica </a:t>
            </a:r>
            <a:r>
              <a:rPr lang="pt-BR" sz="3600" b="1" dirty="0" smtClean="0">
                <a:solidFill>
                  <a:srgbClr val="00B050"/>
                </a:solidFill>
                <a:latin typeface="Bell MT" panose="02020503060305020303" pitchFamily="18" charset="0"/>
              </a:rPr>
              <a:t>aumentou</a:t>
            </a:r>
            <a:r>
              <a:rPr lang="pt-BR" sz="3600" dirty="0" smtClean="0">
                <a:latin typeface="Bell MT" panose="02020503060305020303" pitchFamily="18" charset="0"/>
              </a:rPr>
              <a:t> </a:t>
            </a:r>
            <a:r>
              <a:rPr lang="pt-BR" sz="3600" dirty="0">
                <a:latin typeface="Bell MT" panose="02020503060305020303" pitchFamily="18" charset="0"/>
              </a:rPr>
              <a:t>em </a:t>
            </a:r>
            <a:r>
              <a:rPr lang="pt-BR" sz="3600" b="1" dirty="0">
                <a:latin typeface="Bell MT" panose="02020503060305020303" pitchFamily="18" charset="0"/>
              </a:rPr>
              <a:t>Cascavel</a:t>
            </a:r>
            <a:r>
              <a:rPr lang="pt-BR" sz="3600" dirty="0">
                <a:latin typeface="Bell MT" panose="02020503060305020303" pitchFamily="18" charset="0"/>
              </a:rPr>
              <a:t> </a:t>
            </a:r>
            <a:r>
              <a:rPr lang="pt-BR" sz="3600" dirty="0" smtClean="0">
                <a:latin typeface="Bell MT" panose="02020503060305020303" pitchFamily="18" charset="0"/>
              </a:rPr>
              <a:t>(</a:t>
            </a:r>
            <a:r>
              <a:rPr lang="pt-BR" sz="3600" dirty="0" smtClean="0">
                <a:latin typeface="Bell MT" panose="02020503060305020303" pitchFamily="18" charset="0"/>
              </a:rPr>
              <a:t>2,58%) </a:t>
            </a:r>
            <a:r>
              <a:rPr lang="pt-BR" sz="3600" dirty="0">
                <a:latin typeface="Bell MT" panose="02020503060305020303" pitchFamily="18" charset="0"/>
              </a:rPr>
              <a:t>e </a:t>
            </a:r>
            <a:r>
              <a:rPr lang="pt-BR" sz="3600" dirty="0" smtClean="0">
                <a:solidFill>
                  <a:srgbClr val="00B0F0"/>
                </a:solidFill>
                <a:latin typeface="Bell MT" panose="02020503060305020303" pitchFamily="18" charset="0"/>
              </a:rPr>
              <a:t>diminuiu</a:t>
            </a:r>
            <a:r>
              <a:rPr lang="pt-BR" sz="3600" dirty="0" smtClean="0">
                <a:solidFill>
                  <a:srgbClr val="00B050"/>
                </a:solidFill>
                <a:latin typeface="Bell MT" panose="02020503060305020303" pitchFamily="18" charset="0"/>
              </a:rPr>
              <a:t> </a:t>
            </a:r>
            <a:r>
              <a:rPr lang="pt-BR" sz="3600" dirty="0" smtClean="0">
                <a:latin typeface="Bell MT" panose="02020503060305020303" pitchFamily="18" charset="0"/>
              </a:rPr>
              <a:t>em </a:t>
            </a:r>
            <a:r>
              <a:rPr lang="pt-BR" sz="3600" b="1" dirty="0">
                <a:latin typeface="Bell MT" panose="02020503060305020303" pitchFamily="18" charset="0"/>
              </a:rPr>
              <a:t>Toledo</a:t>
            </a:r>
            <a:r>
              <a:rPr lang="pt-BR" sz="3600" dirty="0">
                <a:latin typeface="Bell MT" panose="02020503060305020303" pitchFamily="18" charset="0"/>
              </a:rPr>
              <a:t> </a:t>
            </a:r>
            <a:r>
              <a:rPr lang="pt-BR" sz="3600" dirty="0" smtClean="0">
                <a:latin typeface="Bell MT" panose="02020503060305020303" pitchFamily="18" charset="0"/>
              </a:rPr>
              <a:t>(1,68%). </a:t>
            </a:r>
            <a:endParaRPr lang="pt-BR" sz="3600" dirty="0" smtClean="0">
              <a:latin typeface="Bell MT" panose="02020503060305020303" pitchFamily="18" charset="0"/>
            </a:endParaRPr>
          </a:p>
          <a:p>
            <a:pPr marL="82296" indent="0" algn="just">
              <a:buNone/>
            </a:pPr>
            <a:endParaRPr lang="pt-BR" sz="3600" dirty="0">
              <a:latin typeface="Bell MT" panose="02020503060305020303" pitchFamily="18" charset="0"/>
            </a:endParaRPr>
          </a:p>
          <a:p>
            <a:pPr marL="82296" algn="just"/>
            <a:r>
              <a:rPr lang="pt-BR" sz="3600" dirty="0" smtClean="0">
                <a:latin typeface="Bell MT" panose="02020503060305020303" pitchFamily="18" charset="0"/>
              </a:rPr>
              <a:t>Em relação </a:t>
            </a:r>
            <a:r>
              <a:rPr lang="pt-BR" sz="3600" dirty="0">
                <a:latin typeface="Bell MT" panose="02020503060305020303" pitchFamily="18" charset="0"/>
              </a:rPr>
              <a:t>a estes </a:t>
            </a:r>
            <a:r>
              <a:rPr lang="pt-BR" sz="3600" dirty="0" smtClean="0">
                <a:latin typeface="Bell MT" panose="02020503060305020303" pitchFamily="18" charset="0"/>
              </a:rPr>
              <a:t>municípios (</a:t>
            </a:r>
            <a:r>
              <a:rPr lang="pt-BR" sz="3600" dirty="0" smtClean="0">
                <a:solidFill>
                  <a:srgbClr val="00B0F0"/>
                </a:solidFill>
                <a:latin typeface="Bell MT" panose="02020503060305020303" pitchFamily="18" charset="0"/>
              </a:rPr>
              <a:t>Oeste do Paran</a:t>
            </a:r>
            <a:r>
              <a:rPr lang="pt-BR" sz="3600" dirty="0">
                <a:solidFill>
                  <a:srgbClr val="00B0F0"/>
                </a:solidFill>
                <a:latin typeface="Bell MT" panose="02020503060305020303" pitchFamily="18" charset="0"/>
              </a:rPr>
              <a:t>á</a:t>
            </a:r>
            <a:r>
              <a:rPr lang="pt-BR" sz="3600" dirty="0">
                <a:latin typeface="Bell MT" panose="02020503060305020303" pitchFamily="18" charset="0"/>
              </a:rPr>
              <a:t>), </a:t>
            </a:r>
            <a:r>
              <a:rPr lang="pt-BR" sz="3600" b="1" dirty="0">
                <a:solidFill>
                  <a:srgbClr val="002060"/>
                </a:solidFill>
                <a:latin typeface="Bell MT" panose="02020503060305020303" pitchFamily="18" charset="0"/>
              </a:rPr>
              <a:t>Cascavel</a:t>
            </a:r>
            <a:r>
              <a:rPr lang="pt-BR" sz="3600" dirty="0">
                <a:latin typeface="Bell MT" panose="02020503060305020303" pitchFamily="18" charset="0"/>
              </a:rPr>
              <a:t> continua com o </a:t>
            </a:r>
            <a:r>
              <a:rPr lang="pt-BR" sz="3600" b="1" dirty="0">
                <a:solidFill>
                  <a:srgbClr val="0070C0"/>
                </a:solidFill>
                <a:latin typeface="Bell MT" panose="02020503060305020303" pitchFamily="18" charset="0"/>
              </a:rPr>
              <a:t>maior valor da cesta </a:t>
            </a:r>
            <a:r>
              <a:rPr lang="pt-BR" sz="3600" b="1" dirty="0" smtClean="0">
                <a:solidFill>
                  <a:srgbClr val="0070C0"/>
                </a:solidFill>
                <a:latin typeface="Bell MT" panose="02020503060305020303" pitchFamily="18" charset="0"/>
              </a:rPr>
              <a:t>básica </a:t>
            </a:r>
            <a:r>
              <a:rPr lang="pt-BR" sz="3600" b="1" dirty="0">
                <a:solidFill>
                  <a:srgbClr val="0070C0"/>
                </a:solidFill>
                <a:latin typeface="Bell MT" panose="02020503060305020303" pitchFamily="18" charset="0"/>
              </a:rPr>
              <a:t>de alimentos</a:t>
            </a:r>
            <a:r>
              <a:rPr lang="pt-BR" sz="3600" dirty="0">
                <a:latin typeface="Bell MT" panose="02020503060305020303" pitchFamily="18" charset="0"/>
              </a:rPr>
              <a:t> (</a:t>
            </a:r>
            <a:r>
              <a:rPr lang="pt-BR" sz="3600" dirty="0" smtClean="0">
                <a:latin typeface="Bell MT" panose="02020503060305020303" pitchFamily="18" charset="0"/>
              </a:rPr>
              <a:t>R$622,53).</a:t>
            </a:r>
            <a:endParaRPr lang="pt-BR" b="1" dirty="0">
              <a:solidFill>
                <a:schemeClr val="bg2">
                  <a:lumMod val="50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1026" name="Picture 2" descr="logo-unioeste-pq - EducaB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5218" cy="117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6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35" t="24167" r="22460" b="9880"/>
          <a:stretch/>
        </p:blipFill>
        <p:spPr bwMode="auto">
          <a:xfrm>
            <a:off x="7772400" y="7937"/>
            <a:ext cx="1219200" cy="117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7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5218" y="160337"/>
            <a:ext cx="6304782" cy="1363663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>CESTA BÁSICA FAMILIAR  E SALÁRIO MÍNIMO NECESSÁRIO</a:t>
            </a:r>
            <a:b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Bell MT" panose="02020503060305020303" pitchFamily="18" charset="0"/>
              </a:rPr>
              <a:t>CASCAVEL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latin typeface="Bell MT" panose="020205030603050203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064" y="1524000"/>
            <a:ext cx="8836026" cy="5334000"/>
          </a:xfrm>
        </p:spPr>
        <p:txBody>
          <a:bodyPr>
            <a:normAutofit/>
          </a:bodyPr>
          <a:lstStyle/>
          <a:p>
            <a:pPr marL="82296" algn="just"/>
            <a:r>
              <a:rPr lang="pt-BR" sz="2800" b="1" dirty="0" smtClean="0">
                <a:solidFill>
                  <a:srgbClr val="00B0F0"/>
                </a:solidFill>
                <a:latin typeface="Bell MT" panose="02020503060305020303" pitchFamily="18" charset="0"/>
              </a:rPr>
              <a:t>Em Cascavel</a:t>
            </a:r>
            <a:r>
              <a:rPr lang="pt-BR" sz="2800" dirty="0" smtClean="0">
                <a:latin typeface="Bell MT" panose="02020503060305020303" pitchFamily="18" charset="0"/>
              </a:rPr>
              <a:t>, o </a:t>
            </a:r>
            <a:r>
              <a:rPr lang="pt-BR" sz="2800" b="1" dirty="0" smtClean="0">
                <a:solidFill>
                  <a:schemeClr val="accent4">
                    <a:lumMod val="75000"/>
                  </a:schemeClr>
                </a:solidFill>
                <a:latin typeface="Bell MT" panose="02020503060305020303" pitchFamily="18" charset="0"/>
              </a:rPr>
              <a:t>salário mínimo necessário</a:t>
            </a:r>
            <a:r>
              <a:rPr lang="pt-BR" sz="2800" dirty="0" smtClean="0">
                <a:latin typeface="Bell MT" panose="02020503060305020303" pitchFamily="18" charset="0"/>
              </a:rPr>
              <a:t> para a compra </a:t>
            </a:r>
            <a:r>
              <a:rPr lang="pt-BR" sz="2800" b="1" dirty="0" smtClean="0">
                <a:solidFill>
                  <a:schemeClr val="accent3">
                    <a:lumMod val="75000"/>
                  </a:schemeClr>
                </a:solidFill>
                <a:latin typeface="Bell MT" panose="02020503060305020303" pitchFamily="18" charset="0"/>
              </a:rPr>
              <a:t>de alimentos </a:t>
            </a:r>
            <a:r>
              <a:rPr lang="pt-BR" sz="2800" b="1" dirty="0" smtClean="0">
                <a:latin typeface="Bell MT" panose="02020503060305020303" pitchFamily="18" charset="0"/>
              </a:rPr>
              <a:t>e</a:t>
            </a:r>
            <a:r>
              <a:rPr lang="pt-BR" sz="2800" b="1" dirty="0" smtClean="0">
                <a:solidFill>
                  <a:schemeClr val="accent3">
                    <a:lumMod val="75000"/>
                  </a:schemeClr>
                </a:solidFill>
                <a:latin typeface="Bell MT" panose="02020503060305020303" pitchFamily="18" charset="0"/>
              </a:rPr>
              <a:t> outros itens básicos</a:t>
            </a:r>
            <a:r>
              <a:rPr lang="pt-BR" sz="2800" dirty="0" smtClean="0">
                <a:latin typeface="Bell MT" panose="02020503060305020303" pitchFamily="18" charset="0"/>
              </a:rPr>
              <a:t> para uma </a:t>
            </a: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  <a:latin typeface="Bell MT" panose="02020503060305020303" pitchFamily="18" charset="0"/>
              </a:rPr>
              <a:t>família de dois adultos</a:t>
            </a:r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pt-BR" sz="2800" b="1" dirty="0" smtClean="0">
                <a:latin typeface="Bell MT" panose="02020503060305020303" pitchFamily="18" charset="0"/>
              </a:rPr>
              <a:t>e</a:t>
            </a:r>
            <a:r>
              <a:rPr lang="pt-BR" sz="2800" b="1" dirty="0" smtClean="0">
                <a:solidFill>
                  <a:schemeClr val="bg2">
                    <a:lumMod val="50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pt-B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ell MT" panose="02020503060305020303" pitchFamily="18" charset="0"/>
              </a:rPr>
              <a:t>duas crianças</a:t>
            </a:r>
            <a:r>
              <a:rPr lang="pt-BR" sz="2800" dirty="0" smtClean="0">
                <a:latin typeface="Bell MT" panose="02020503060305020303" pitchFamily="18" charset="0"/>
              </a:rPr>
              <a:t>  passou de </a:t>
            </a:r>
            <a:r>
              <a:rPr lang="pt-BR" sz="2800" dirty="0" smtClean="0">
                <a:latin typeface="Bell MT" panose="02020503060305020303" pitchFamily="18" charset="0"/>
              </a:rPr>
              <a:t>R$</a:t>
            </a:r>
            <a:r>
              <a:rPr lang="pt-BR" sz="2800" dirty="0" smtClean="0">
                <a:solidFill>
                  <a:srgbClr val="0070C0"/>
                </a:solidFill>
                <a:latin typeface="Bell MT" panose="02020503060305020303" pitchFamily="18" charset="0"/>
              </a:rPr>
              <a:t>5098,27</a:t>
            </a:r>
            <a:r>
              <a:rPr lang="pt-BR" sz="2800" dirty="0" smtClean="0">
                <a:latin typeface="Bell MT" panose="02020503060305020303" pitchFamily="18" charset="0"/>
              </a:rPr>
              <a:t> </a:t>
            </a:r>
            <a:r>
              <a:rPr lang="pt-BR" sz="2800" smtClean="0">
                <a:latin typeface="Bell MT" panose="02020503060305020303" pitchFamily="18" charset="0"/>
              </a:rPr>
              <a:t>em </a:t>
            </a:r>
            <a:r>
              <a:rPr lang="pt-BR" sz="2800" smtClean="0">
                <a:latin typeface="Bell MT" panose="02020503060305020303" pitchFamily="18" charset="0"/>
              </a:rPr>
              <a:t>08/</a:t>
            </a:r>
            <a:r>
              <a:rPr lang="pt-BR" sz="2800" smtClean="0">
                <a:latin typeface="Bell MT" panose="02020503060305020303" pitchFamily="18" charset="0"/>
              </a:rPr>
              <a:t>2022 </a:t>
            </a:r>
            <a:r>
              <a:rPr lang="pt-BR" sz="2800" dirty="0" smtClean="0">
                <a:latin typeface="Bell MT" panose="02020503060305020303" pitchFamily="18" charset="0"/>
              </a:rPr>
              <a:t>para </a:t>
            </a:r>
            <a:r>
              <a:rPr lang="pt-BR" sz="2800" dirty="0" smtClean="0">
                <a:latin typeface="Bell MT" panose="02020503060305020303" pitchFamily="18" charset="0"/>
              </a:rPr>
              <a:t>R$</a:t>
            </a:r>
            <a:r>
              <a:rPr lang="pt-BR" sz="2800" b="1" dirty="0" smtClean="0">
                <a:solidFill>
                  <a:srgbClr val="00B050"/>
                </a:solidFill>
                <a:latin typeface="Bell MT" panose="02020503060305020303" pitchFamily="18" charset="0"/>
              </a:rPr>
              <a:t>5229,92</a:t>
            </a:r>
            <a:r>
              <a:rPr lang="pt-BR" sz="2800" dirty="0" smtClean="0">
                <a:latin typeface="Bell MT" panose="02020503060305020303" pitchFamily="18" charset="0"/>
              </a:rPr>
              <a:t> </a:t>
            </a:r>
            <a:r>
              <a:rPr lang="pt-BR" sz="2800" smtClean="0">
                <a:latin typeface="Bell MT" panose="02020503060305020303" pitchFamily="18" charset="0"/>
              </a:rPr>
              <a:t>em </a:t>
            </a:r>
            <a:r>
              <a:rPr lang="pt-BR" sz="2800" smtClean="0">
                <a:latin typeface="Bell MT" panose="02020503060305020303" pitchFamily="18" charset="0"/>
              </a:rPr>
              <a:t>09/2022</a:t>
            </a:r>
            <a:r>
              <a:rPr lang="pt-BR" sz="2800" dirty="0" smtClean="0">
                <a:latin typeface="Bell MT" panose="02020503060305020303" pitchFamily="18" charset="0"/>
              </a:rPr>
              <a:t>.</a:t>
            </a:r>
          </a:p>
          <a:p>
            <a:pPr marL="82296" indent="0">
              <a:buNone/>
            </a:pPr>
            <a:endParaRPr lang="en-US" sz="2800" b="1" dirty="0" smtClean="0">
              <a:solidFill>
                <a:schemeClr val="bg2">
                  <a:lumMod val="50000"/>
                </a:schemeClr>
              </a:solidFill>
              <a:latin typeface="Bell MT" panose="02020503060305020303" pitchFamily="18" charset="0"/>
            </a:endParaRPr>
          </a:p>
          <a:p>
            <a:pPr marL="82296" algn="just"/>
            <a:r>
              <a:rPr lang="pt-BR" sz="2800" b="1" u="sng" dirty="0" smtClean="0">
                <a:solidFill>
                  <a:srgbClr val="FF0000"/>
                </a:solidFill>
                <a:latin typeface="Bell MT" panose="02020503060305020303" pitchFamily="18" charset="0"/>
              </a:rPr>
              <a:t>Horas trabalhadas</a:t>
            </a:r>
            <a:r>
              <a:rPr lang="pt-BR" sz="2800" dirty="0" smtClean="0">
                <a:latin typeface="Bell MT" panose="02020503060305020303" pitchFamily="18" charset="0"/>
              </a:rPr>
              <a:t>: em </a:t>
            </a:r>
            <a:r>
              <a:rPr lang="pt-BR" sz="2800" dirty="0" smtClean="0">
                <a:latin typeface="Bell MT" panose="02020503060305020303" pitchFamily="18" charset="0"/>
              </a:rPr>
              <a:t>09/</a:t>
            </a:r>
            <a:r>
              <a:rPr lang="pt-BR" sz="2800" dirty="0" smtClean="0">
                <a:latin typeface="Bell MT" panose="02020503060305020303" pitchFamily="18" charset="0"/>
              </a:rPr>
              <a:t>2022</a:t>
            </a:r>
            <a:r>
              <a:rPr lang="pt-BR" sz="2800" dirty="0">
                <a:latin typeface="Bell MT" panose="02020503060305020303" pitchFamily="18" charset="0"/>
              </a:rPr>
              <a:t>, o </a:t>
            </a:r>
            <a:r>
              <a:rPr lang="pt-BR" sz="2800" dirty="0" smtClean="0">
                <a:latin typeface="Bell MT" panose="02020503060305020303" pitchFamily="18" charset="0"/>
              </a:rPr>
              <a:t>trabalhador </a:t>
            </a:r>
            <a:r>
              <a:rPr lang="pt-BR" sz="2800" dirty="0">
                <a:latin typeface="Bell MT" panose="02020503060305020303" pitchFamily="18" charset="0"/>
              </a:rPr>
              <a:t>cascavelense dedicou </a:t>
            </a:r>
            <a:r>
              <a:rPr lang="pt-BR" sz="2800" b="1" dirty="0" smtClean="0">
                <a:solidFill>
                  <a:srgbClr val="00B050"/>
                </a:solidFill>
                <a:latin typeface="Bell MT" panose="02020503060305020303" pitchFamily="18" charset="0"/>
              </a:rPr>
              <a:t>113 horas</a:t>
            </a:r>
            <a:r>
              <a:rPr lang="pt-BR" sz="2800" dirty="0" smtClean="0">
                <a:latin typeface="Bell MT" panose="02020503060305020303" pitchFamily="18" charset="0"/>
              </a:rPr>
              <a:t> </a:t>
            </a:r>
            <a:r>
              <a:rPr lang="pt-BR" sz="2800" dirty="0">
                <a:latin typeface="Bell MT" panose="02020503060305020303" pitchFamily="18" charset="0"/>
              </a:rPr>
              <a:t>(aproximadamente </a:t>
            </a:r>
            <a:r>
              <a:rPr lang="pt-BR" sz="2800" b="1" dirty="0">
                <a:solidFill>
                  <a:srgbClr val="0070C0"/>
                </a:solidFill>
                <a:latin typeface="Bell MT" panose="02020503060305020303" pitchFamily="18" charset="0"/>
              </a:rPr>
              <a:t>6 </a:t>
            </a:r>
            <a:r>
              <a:rPr lang="pt-BR" sz="2800" b="1" dirty="0" smtClean="0">
                <a:solidFill>
                  <a:srgbClr val="0070C0"/>
                </a:solidFill>
                <a:latin typeface="Bell MT" panose="02020503060305020303" pitchFamily="18" charset="0"/>
              </a:rPr>
              <a:t>horas diárias</a:t>
            </a:r>
            <a:r>
              <a:rPr lang="pt-BR" sz="2800" dirty="0" smtClean="0">
                <a:latin typeface="Bell MT" panose="02020503060305020303" pitchFamily="18" charset="0"/>
              </a:rPr>
              <a:t>) </a:t>
            </a:r>
            <a:r>
              <a:rPr lang="pt-BR" sz="2800" dirty="0">
                <a:latin typeface="Bell MT" panose="02020503060305020303" pitchFamily="18" charset="0"/>
              </a:rPr>
              <a:t>para as necessidades </a:t>
            </a:r>
            <a:r>
              <a:rPr lang="pt-BR" sz="2800" dirty="0" smtClean="0">
                <a:latin typeface="Bell MT" panose="02020503060305020303" pitchFamily="18" charset="0"/>
              </a:rPr>
              <a:t>alimentares </a:t>
            </a:r>
            <a:r>
              <a:rPr lang="pt-BR" sz="2800" dirty="0">
                <a:latin typeface="Bell MT" panose="02020503060305020303" pitchFamily="18" charset="0"/>
              </a:rPr>
              <a:t>da sua </a:t>
            </a:r>
            <a:r>
              <a:rPr lang="pt-BR" sz="2800" dirty="0" smtClean="0">
                <a:latin typeface="Bell MT" panose="02020503060305020303" pitchFamily="18" charset="0"/>
              </a:rPr>
              <a:t>família</a:t>
            </a:r>
            <a:r>
              <a:rPr lang="pt-BR" sz="2800" dirty="0">
                <a:latin typeface="Bell MT" panose="02020503060305020303" pitchFamily="18" charset="0"/>
              </a:rPr>
              <a:t>.</a:t>
            </a:r>
          </a:p>
          <a:p>
            <a:pPr marL="0" indent="0">
              <a:buNone/>
            </a:pPr>
            <a:endParaRPr lang="pt-BR" sz="2800" b="1" dirty="0">
              <a:solidFill>
                <a:schemeClr val="bg2">
                  <a:lumMod val="50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1026" name="Picture 2" descr="logo-unioeste-pq - EducaB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5218" cy="117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6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Abertas inscrições para Mestrado em Economia - Unioes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35" t="24167" r="22460" b="9880"/>
          <a:stretch/>
        </p:blipFill>
        <p:spPr bwMode="auto">
          <a:xfrm>
            <a:off x="7772400" y="7937"/>
            <a:ext cx="1219200" cy="117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70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cial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11465</TotalTime>
  <Words>241</Words>
  <Application>Microsoft Office PowerPoint</Application>
  <PresentationFormat>Apresentação na tela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Essencial</vt:lpstr>
      <vt:lpstr>PESQUISA DA CESTA BÁSICA DE ALIMENTOS CASCAVEL - PARANÁ SETEMBRo de 2022</vt:lpstr>
      <vt:lpstr>Poder de compra do trabalhador EM CASCAVEL </vt:lpstr>
      <vt:lpstr>Análise Comparativa com outros Municípios  </vt:lpstr>
      <vt:lpstr>CESTA BÁSICA FAMILIAR  E SALÁRIO MÍNIMO NECESSÁRIO CASCAVEL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jounecido84@yahoo.fr</dc:creator>
  <cp:lastModifiedBy>pierre.joseph.nelcide@gmail.com</cp:lastModifiedBy>
  <cp:revision>72</cp:revision>
  <dcterms:created xsi:type="dcterms:W3CDTF">2022-05-18T02:01:42Z</dcterms:created>
  <dcterms:modified xsi:type="dcterms:W3CDTF">2022-10-21T19:05:53Z</dcterms:modified>
</cp:coreProperties>
</file>